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1A6CC-5B76-4EC9-BB56-99C7EDB6E856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B57E2-F3C0-4E84-A782-4C420585A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75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12A02-3FD0-48D7-9E51-3616BBA27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D4347C-1BD1-402F-A134-A0EBDAE0C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F930F-6237-494C-A392-44BF28F2A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13855-85E6-4391-B47C-30103EFAB2B1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EBB78-5FD5-46A1-B3B3-F6F1A68F6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7298C-17E4-48FE-9A1D-1E29822E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4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6526-FAA5-4A72-9CBD-64D18A8AF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84C11A-A742-4428-8E2B-8C95674FF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810F5-E40E-453D-956F-CAE1DA638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B40F-D97C-40FA-93A0-B300EFB4AD6A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0298F-7E15-4955-B956-5FC32FF27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0ED55-CD94-459F-B0CF-1BD9985D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4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005DA5-18FE-45A5-85CC-4A9A4247C3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D7890-65BA-40D5-B664-77E81BF65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1410B-CC56-4653-A2FF-73C8FCA6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666A-31D3-43E9-B4AB-C6D2D398C8E0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53778-869A-48EA-93E7-189588356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DC96F-49D7-42B4-8B8D-2C00A83D0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15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17E02-EA67-45AE-8DD7-657393CD2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02E7-B740-4129-97A4-7512FEE8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5AB94-C175-47AE-B86E-721FCEE8F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F35-E1C9-4CCD-BFCA-1D24544B54BC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5D827-9DAF-42C1-BB0F-69E9D9C75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13FEE-28C7-4583-B693-BE45CEF84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9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DF2A-E697-4E80-8601-74727F889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433170-7C87-44F3-9884-A51DA828E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3FBA9-0CBB-488B-854F-A274EA56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2C8B-F91C-4A99-A5D0-3E005BCFEA54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BC13-C4C7-424C-82DA-B3717B84C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26E7E-9DBA-44D0-B466-5744DF73E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4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EEE46-6D35-4ACF-8FB2-8132CA7B4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CB370-36E3-40B1-A42F-3311F7878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919AE5-F447-43F0-A793-4AB3FA8D7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49541-F4DE-41A0-9C2C-AB79DC14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904B0-9BBC-4C60-931F-11EBAF0DF353}" type="datetime1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5FFBF-AC7E-4136-A908-0977B20C0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DD1C2A-B47A-4165-95E6-34D3F7517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2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9E9EF-BD42-417B-A903-6B8205F2A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91F2B-3161-463B-9BF1-2AAF11CDB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23F930-C9E2-482C-B1E2-92864B92E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8059DD-EAF3-465E-9666-547796270A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6FD9BE-667F-48F5-ACA1-6082815EE2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10570C-708B-4ED3-8647-37B93937D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E437-112B-41F1-B29C-303544993B60}" type="datetime1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EF3A3A-A2F4-4B98-8B87-A6405FE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F6157C-CA6A-4B70-9630-5BC29E837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2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CED45-2386-4488-8AC5-0168C627A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6A5E9A-7CF5-45D6-980B-118A5A126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28F21-F99C-44F6-86DC-39AC0A76353F}" type="datetime1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3972AF-1651-4983-8AB3-8350E464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35D99C-5FA8-4D32-91F9-98E411DE7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3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DEA8D4-1058-411B-B58C-4FFB8A39F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0E42-2814-4E02-8604-1C823F44821D}" type="datetime1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21B1EE-3FB1-40C1-A9A1-DF38B360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A4F59F-22B7-40F9-8CEB-A2B32232C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5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FDD3F-DEE8-4B2C-A417-7CA86A3CC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95282-1D93-4CC1-AFF6-47E4A679A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CDFA20-95EC-409F-AFF7-F18A58F2F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81F7EB-D2B9-4B98-B9A9-8CAD3A31D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96C31-DA54-4746-8A27-BC975F54094C}" type="datetime1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DBACD-409F-41BE-B8DE-0538F7A24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442FB-570D-4BAC-974B-D004A3918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82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0CF5C-6A90-48BC-8A1F-9850329C7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5CEE92-4121-4BCB-8972-39F4B719BF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DE5D37-8C81-4EB8-B4D7-A499DA497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A0550-CBBE-42C1-8C6C-B76C51ED9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B1A7-053B-406C-8126-7E451252183C}" type="datetime1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3D456-05E5-44E3-A357-2484AF7E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D2B94-7D2C-4EC6-B18F-CB5267B0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AB9166-FE9C-417D-9E45-6AC2194B5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E4E38-0455-40F4-8983-29D134DDE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595E4-2426-4838-8772-927714A6A3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97F8A-D254-48ED-A7FF-D00CAF00F7AC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78FB7-D575-4FF1-88BD-ADB7810A9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F0561-BA33-4845-BF12-00D7B28866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25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BA3A7-85AE-4210-BCC8-89B3736A81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Rollershark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786C9-EC6D-4C56-B7F2-3F81CE7BEB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Web Guides with Selectively Protruding Fins</a:t>
            </a:r>
          </a:p>
          <a:p>
            <a:r>
              <a:rPr lang="en-US" dirty="0"/>
              <a:t>UP Patent 12,595,147 B2</a:t>
            </a:r>
          </a:p>
        </p:txBody>
      </p:sp>
    </p:spTree>
    <p:extLst>
      <p:ext uri="{BB962C8B-B14F-4D97-AF65-F5344CB8AC3E}">
        <p14:creationId xmlns:p14="http://schemas.microsoft.com/office/powerpoint/2010/main" val="155358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85C0B-980A-4BBA-A128-9F255F1CC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DDD9-6A3D-4854-9359-BDD14082D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261" y="1787230"/>
            <a:ext cx="5051156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US 12,595,147 B2 covers an active web‑guiding roller system designed to automatically correct lateral misalignment in moving webs, belts, films, or sheet materials. </a:t>
            </a:r>
          </a:p>
          <a:p>
            <a:r>
              <a:rPr lang="en-US" dirty="0"/>
              <a:t>The system uses selectively deployable fins that extend through the roller surface to apply controlled lateral forces, improving tracking accuracy and reducing equipment wear.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DF810-32CB-4160-93BC-5B0429A58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BE912B-AB06-4F78-BCD6-DBDF5FF5E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552" y="1508593"/>
            <a:ext cx="6895174" cy="384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393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79566-5CDA-45CB-BCB0-5FD2A6208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876" y="348711"/>
            <a:ext cx="3932237" cy="798163"/>
          </a:xfrm>
        </p:spPr>
        <p:txBody>
          <a:bodyPr/>
          <a:lstStyle/>
          <a:p>
            <a:r>
              <a:rPr lang="en-US" dirty="0"/>
              <a:t>Technical Description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948B56-3FAF-40C3-B212-4023F0C23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9966" y="1425844"/>
            <a:ext cx="4462059" cy="4873624"/>
          </a:xfrm>
        </p:spPr>
        <p:txBody>
          <a:bodyPr>
            <a:normAutofit fontScale="92500"/>
          </a:bodyPr>
          <a:lstStyle/>
          <a:p>
            <a:r>
              <a:rPr lang="en-US" sz="2600" dirty="0"/>
              <a:t>The patented system includes:</a:t>
            </a:r>
          </a:p>
          <a:p>
            <a:endParaRPr lang="en-US" sz="2400" dirty="0"/>
          </a:p>
          <a:p>
            <a:r>
              <a:rPr lang="en-US" sz="2400" dirty="0"/>
              <a:t>- A tubular roller with circumferential slots along its outer wall.  </a:t>
            </a:r>
          </a:p>
          <a:p>
            <a:r>
              <a:rPr lang="en-US" sz="2400" dirty="0"/>
              <a:t>- Internal fins positioned beneath these slots, capable of extending outward to contact the moving web.  </a:t>
            </a:r>
          </a:p>
          <a:p>
            <a:r>
              <a:rPr lang="en-US" sz="2400" dirty="0"/>
              <a:t>- A fin‑actuation mechanism, such as a cam or linear actuator, that controls fin extension and retraction.  </a:t>
            </a:r>
          </a:p>
          <a:p>
            <a:r>
              <a:rPr lang="en-US" sz="2400" dirty="0"/>
              <a:t>- A control unit that receives input from web‑tracking sensors and adjusts fin deployment in real time.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64D21E-DF2A-4F3B-9215-6A8329384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2025" y="649315"/>
            <a:ext cx="7305223" cy="40389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DD8DCAF-E082-4127-A859-3BDA88EAC1AE}"/>
              </a:ext>
            </a:extLst>
          </p:cNvPr>
          <p:cNvSpPr txBox="1"/>
          <p:nvPr/>
        </p:nvSpPr>
        <p:spPr>
          <a:xfrm>
            <a:off x="5712417" y="4976029"/>
            <a:ext cx="59823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When the web begins to drift laterally, the system extends fins on the appropriate side of the roller, applying corrective force and restoring proper alignment.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DAAB790-85B4-46EC-BD2A-5CA58530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</p:spTree>
    <p:extLst>
      <p:ext uri="{BB962C8B-B14F-4D97-AF65-F5344CB8AC3E}">
        <p14:creationId xmlns:p14="http://schemas.microsoft.com/office/powerpoint/2010/main" val="1387039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CB9D5-A787-4B18-BD55-71993E88D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418454"/>
            <a:ext cx="5181600" cy="575850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000" b="1" dirty="0"/>
              <a:t>Key Advantages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Active, real‑time correction of web or belt misalignment  </a:t>
            </a:r>
          </a:p>
          <a:p>
            <a:pPr marL="0" indent="0">
              <a:buNone/>
            </a:pPr>
            <a:r>
              <a:rPr lang="en-US" dirty="0"/>
              <a:t>- Reduced wear on belts, rollers, and guide components  </a:t>
            </a:r>
          </a:p>
          <a:p>
            <a:pPr marL="0" indent="0">
              <a:buNone/>
            </a:pPr>
            <a:r>
              <a:rPr lang="en-US" dirty="0"/>
              <a:t>- Fewer jams, stoppages, and misfeeds in high‑speed or heavy‑load systems  </a:t>
            </a:r>
          </a:p>
          <a:p>
            <a:pPr marL="0" indent="0">
              <a:buNone/>
            </a:pPr>
            <a:r>
              <a:rPr lang="en-US" dirty="0"/>
              <a:t>- Improved product quality in printing, coating, laminating, and film processing  </a:t>
            </a:r>
          </a:p>
          <a:p>
            <a:pPr marL="0" indent="0">
              <a:buNone/>
            </a:pPr>
            <a:r>
              <a:rPr lang="en-US" dirty="0"/>
              <a:t>- Compatible with existing conveyor and web‑handling architectures  </a:t>
            </a:r>
          </a:p>
          <a:p>
            <a:pPr marL="0" indent="0">
              <a:buNone/>
            </a:pPr>
            <a:r>
              <a:rPr lang="en-US" dirty="0"/>
              <a:t>- Scalable for light‑duty to heavier‑grade applications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BE1A4-1F86-40C5-A145-C17AA3ADB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176" y="418454"/>
            <a:ext cx="5181600" cy="575850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000" b="1" dirty="0"/>
              <a:t>Primary Applications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Conveyor systems (warehouse, distribution, manufacturing)  </a:t>
            </a:r>
          </a:p>
          <a:p>
            <a:pPr marL="0" indent="0">
              <a:buNone/>
            </a:pPr>
            <a:r>
              <a:rPr lang="en-US" dirty="0"/>
              <a:t>- Printing presses and converting equipment  </a:t>
            </a:r>
          </a:p>
          <a:p>
            <a:pPr marL="0" indent="0">
              <a:buNone/>
            </a:pPr>
            <a:r>
              <a:rPr lang="en-US" dirty="0"/>
              <a:t>- Film, foil, and battery‑separator production lines  </a:t>
            </a:r>
          </a:p>
          <a:p>
            <a:pPr marL="0" indent="0">
              <a:buNone/>
            </a:pPr>
            <a:r>
              <a:rPr lang="en-US" dirty="0"/>
              <a:t>- Packaging and material‑handling machinery  </a:t>
            </a:r>
          </a:p>
          <a:p>
            <a:pPr marL="0" indent="0">
              <a:buNone/>
            </a:pPr>
            <a:r>
              <a:rPr lang="en-US" dirty="0"/>
              <a:t>- Airport baggage‑handling systems  </a:t>
            </a:r>
          </a:p>
          <a:p>
            <a:pPr marL="0" indent="0">
              <a:buNone/>
            </a:pPr>
            <a:r>
              <a:rPr lang="en-US" dirty="0"/>
              <a:t>- Robotics and automation systems using belt‑driven motion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83CB3-E156-490E-BC83-AA118F11E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</p:spTree>
    <p:extLst>
      <p:ext uri="{BB962C8B-B14F-4D97-AF65-F5344CB8AC3E}">
        <p14:creationId xmlns:p14="http://schemas.microsoft.com/office/powerpoint/2010/main" val="101514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CB9D5-A787-4B18-BD55-71993E88D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9376" y="449452"/>
            <a:ext cx="11453247" cy="3289515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5800" b="1" dirty="0"/>
              <a:t>Commercial Value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sz="4500" dirty="0"/>
              <a:t>- Active, real‑time correction of web or belt misalignment  </a:t>
            </a:r>
          </a:p>
          <a:p>
            <a:pPr marL="0" indent="0">
              <a:buNone/>
            </a:pPr>
            <a:r>
              <a:rPr lang="en-US" sz="4500" dirty="0"/>
              <a:t>- Reduced wear on belts, rollers, and guide components  </a:t>
            </a:r>
          </a:p>
          <a:p>
            <a:pPr marL="0" indent="0">
              <a:buNone/>
            </a:pPr>
            <a:r>
              <a:rPr lang="en-US" sz="4500" dirty="0"/>
              <a:t>- Fewer jams, stoppages, and misfeeds in high‑speed or heavy‑load systems  </a:t>
            </a:r>
          </a:p>
          <a:p>
            <a:pPr marL="0" indent="0">
              <a:buNone/>
            </a:pPr>
            <a:r>
              <a:rPr lang="en-US" sz="4500" dirty="0"/>
              <a:t>- Improved product quality in printing, coating, laminating, and film processing  </a:t>
            </a:r>
          </a:p>
          <a:p>
            <a:pPr marL="0" indent="0">
              <a:buNone/>
            </a:pPr>
            <a:r>
              <a:rPr lang="en-US" sz="4500" dirty="0"/>
              <a:t>- Compatible with existing conveyor and web‑handling architectures  </a:t>
            </a:r>
          </a:p>
          <a:p>
            <a:pPr marL="0" indent="0">
              <a:buNone/>
            </a:pPr>
            <a:r>
              <a:rPr lang="en-US" sz="4500" dirty="0"/>
              <a:t>- Scalable for light‑duty to heavier‑grade applications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AC592F-75CA-48EB-BB00-87B3360C381D}"/>
              </a:ext>
            </a:extLst>
          </p:cNvPr>
          <p:cNvSpPr txBox="1"/>
          <p:nvPr/>
        </p:nvSpPr>
        <p:spPr>
          <a:xfrm>
            <a:off x="369376" y="3914264"/>
            <a:ext cx="11453247" cy="263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</a:pPr>
            <a:r>
              <a:rPr lang="en-US" sz="3200" b="1" dirty="0"/>
              <a:t>Status</a:t>
            </a:r>
          </a:p>
          <a:p>
            <a:r>
              <a:rPr lang="en-US" dirty="0"/>
              <a:t>-      </a:t>
            </a:r>
            <a:r>
              <a:rPr lang="en-US" sz="2500" dirty="0"/>
              <a:t>Patent: US 12,595,147 B2  </a:t>
            </a:r>
          </a:p>
          <a:p>
            <a:r>
              <a:rPr lang="en-US" sz="2500" dirty="0"/>
              <a:t>-    Title: Web Guides with Selectively Protruding Fins  </a:t>
            </a:r>
          </a:p>
          <a:p>
            <a:r>
              <a:rPr lang="en-US" sz="2500" dirty="0"/>
              <a:t>-    Type: Utility Patent  7 April 2026</a:t>
            </a:r>
          </a:p>
          <a:p>
            <a:pPr marL="285750" indent="-285750">
              <a:buFontTx/>
              <a:buChar char="-"/>
            </a:pPr>
            <a:r>
              <a:rPr lang="en-US" sz="2500" dirty="0"/>
              <a:t>  Availability: Open for limited or exclusive licensing, acquisition</a:t>
            </a:r>
          </a:p>
          <a:p>
            <a:pPr marL="285750" indent="-285750">
              <a:buFontTx/>
              <a:buChar char="-"/>
            </a:pPr>
            <a:r>
              <a:rPr lang="en-US" sz="2500" dirty="0"/>
              <a:t>  Additional:  CIP, international, related applications in process</a:t>
            </a:r>
          </a:p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63B8FB-125B-4149-9D89-651D1D90F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</p:spTree>
    <p:extLst>
      <p:ext uri="{BB962C8B-B14F-4D97-AF65-F5344CB8AC3E}">
        <p14:creationId xmlns:p14="http://schemas.microsoft.com/office/powerpoint/2010/main" val="2286139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336C8E-41DD-46E9-88CC-33FD39905570}"/>
              </a:ext>
            </a:extLst>
          </p:cNvPr>
          <p:cNvSpPr txBox="1"/>
          <p:nvPr/>
        </p:nvSpPr>
        <p:spPr>
          <a:xfrm>
            <a:off x="650929" y="650929"/>
            <a:ext cx="104458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Contact:  </a:t>
            </a:r>
            <a:r>
              <a:rPr lang="en-US" sz="4800" dirty="0" err="1"/>
              <a:t>Rollershark</a:t>
            </a:r>
            <a:r>
              <a:rPr lang="en-US" sz="4800" dirty="0"/>
              <a:t> LLC</a:t>
            </a:r>
          </a:p>
          <a:p>
            <a:pPr algn="ctr"/>
            <a:r>
              <a:rPr lang="en-US" sz="4800" dirty="0"/>
              <a:t>Info@rollershark.com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AD8891-36D5-448E-8FF8-74BE1034F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716C27-6BA1-4715-B907-BAB6E66FA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206" y="1662342"/>
            <a:ext cx="6786210" cy="35333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A378F8-7B4A-4C38-98DE-EE0B27920198}"/>
              </a:ext>
            </a:extLst>
          </p:cNvPr>
          <p:cNvSpPr txBox="1"/>
          <p:nvPr/>
        </p:nvSpPr>
        <p:spPr>
          <a:xfrm>
            <a:off x="963826" y="5195657"/>
            <a:ext cx="10264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Web Guides with Selectively Protruding Fins</a:t>
            </a:r>
          </a:p>
        </p:txBody>
      </p:sp>
    </p:spTree>
    <p:extLst>
      <p:ext uri="{BB962C8B-B14F-4D97-AF65-F5344CB8AC3E}">
        <p14:creationId xmlns:p14="http://schemas.microsoft.com/office/powerpoint/2010/main" val="417117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456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Rollershark</vt:lpstr>
      <vt:lpstr>Overview</vt:lpstr>
      <vt:lpstr>Technical Description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Rollershark</dc:title>
  <dc:creator>H Hender</dc:creator>
  <cp:lastModifiedBy>H Hender</cp:lastModifiedBy>
  <cp:revision>6</cp:revision>
  <dcterms:created xsi:type="dcterms:W3CDTF">2026-06-04T13:49:51Z</dcterms:created>
  <dcterms:modified xsi:type="dcterms:W3CDTF">2026-06-04T14:48:55Z</dcterms:modified>
</cp:coreProperties>
</file>